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Amatic SC"/>
      <p:regular r:id="rId18"/>
      <p:bold r:id="rId19"/>
    </p:embeddedFont>
    <p:embeddedFont>
      <p:font typeface="Source Code Pro"/>
      <p:regular r:id="rId20"/>
      <p:bold r:id="rId21"/>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SourceCodePro-regular.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SourceCodePro-bold.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AmaticSC-bold.fntdata"/><Relationship Id="rId6" Type="http://schemas.openxmlformats.org/officeDocument/2006/relationships/slide" Target="slides/slide2.xml"/><Relationship Id="rId18" Type="http://schemas.openxmlformats.org/officeDocument/2006/relationships/font" Target="fonts/AmaticSC-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98450" lvl="1" marL="914400" rtl="0">
              <a:lnSpc>
                <a:spcPct val="115000"/>
              </a:lnSpc>
              <a:spcBef>
                <a:spcPts val="0"/>
              </a:spcBef>
              <a:spcAft>
                <a:spcPts val="1600"/>
              </a:spcAft>
              <a:buClr>
                <a:schemeClr val="dk2"/>
              </a:buClr>
              <a:buSzPct val="100000"/>
              <a:buFont typeface="Arial"/>
              <a:buChar char="-"/>
            </a:pPr>
            <a:r>
              <a:rPr lang="en">
                <a:solidFill>
                  <a:schemeClr val="dk2"/>
                </a:solidFill>
              </a:rPr>
              <a:t>Spokes-characters affect children through ads and evoke long term loyalty</a:t>
            </a:r>
          </a:p>
          <a:p>
            <a:pPr indent="-298450" lvl="1" marL="914400" rtl="0">
              <a:lnSpc>
                <a:spcPct val="115000"/>
              </a:lnSpc>
              <a:spcBef>
                <a:spcPts val="0"/>
              </a:spcBef>
              <a:spcAft>
                <a:spcPts val="1600"/>
              </a:spcAft>
              <a:buClr>
                <a:schemeClr val="dk2"/>
              </a:buClr>
              <a:buSzPct val="100000"/>
              <a:buFont typeface="Arial"/>
              <a:buChar char="-"/>
            </a:pPr>
            <a:r>
              <a:rPr lang="en">
                <a:solidFill>
                  <a:schemeClr val="dk2"/>
                </a:solidFill>
              </a:rPr>
              <a:t>Spokes-characters affect children through ads and evoke liking</a:t>
            </a:r>
          </a:p>
          <a:p>
            <a:pPr indent="-298450" lvl="1" marL="914400" rtl="0">
              <a:lnSpc>
                <a:spcPct val="115000"/>
              </a:lnSpc>
              <a:spcBef>
                <a:spcPts val="0"/>
              </a:spcBef>
              <a:spcAft>
                <a:spcPts val="1600"/>
              </a:spcAft>
              <a:buClr>
                <a:schemeClr val="dk2"/>
              </a:buClr>
              <a:buSzPct val="100000"/>
              <a:buFont typeface="Arial"/>
              <a:buChar char="-"/>
            </a:pPr>
            <a:r>
              <a:rPr lang="en">
                <a:solidFill>
                  <a:schemeClr val="dk2"/>
                </a:solidFill>
              </a:rPr>
              <a:t>spokes-character causes consumers to favor a brand and persuades them to buy the product</a:t>
            </a:r>
          </a:p>
          <a:p>
            <a:pPr indent="-298450" lvl="1" marL="914400" rtl="0">
              <a:lnSpc>
                <a:spcPct val="115000"/>
              </a:lnSpc>
              <a:spcBef>
                <a:spcPts val="0"/>
              </a:spcBef>
              <a:spcAft>
                <a:spcPts val="1600"/>
              </a:spcAft>
              <a:buClr>
                <a:schemeClr val="dk2"/>
              </a:buClr>
              <a:buSzPct val="100000"/>
              <a:buFont typeface="Arial"/>
              <a:buChar char="-"/>
            </a:pPr>
            <a:r>
              <a:rPr lang="en">
                <a:solidFill>
                  <a:schemeClr val="dk2"/>
                </a:solidFill>
              </a:rPr>
              <a:t>Spokes-character gender makes consumers like and trust a product</a:t>
            </a:r>
          </a:p>
          <a:p>
            <a:pPr>
              <a:spcBef>
                <a:spcPts val="0"/>
              </a:spcBef>
              <a:buNone/>
            </a:pPr>
            <a:r>
              <a:rPr lang="en"/>
              <a:t>The results of the alpha tests show that the questions aimed at my theory did not work well together to support the research. However, both the RQ and hypothesis tests proved useful.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Branding</a:t>
            </a:r>
          </a:p>
          <a:p>
            <a:pPr indent="-228600" lvl="0" marL="457200" rtl="0">
              <a:spcBef>
                <a:spcPts val="0"/>
              </a:spcBef>
              <a:buChar char="-"/>
            </a:pPr>
            <a:r>
              <a:rPr lang="en"/>
              <a:t>branding is a form of persuasion which is defined as “human communication that is designed to influence others by modifying their beliefs, values, or attitudes” (Dainton &amp; Zelley, 2015)</a:t>
            </a:r>
          </a:p>
          <a:p>
            <a:pPr indent="-228600" lvl="0" marL="457200" rtl="0">
              <a:spcBef>
                <a:spcPts val="0"/>
              </a:spcBef>
              <a:buChar char="-"/>
            </a:pPr>
            <a:r>
              <a:rPr lang="en"/>
              <a:t>Through a brand, a consumer finds trust, consistency, and a defined set of expectations. They should be unique enough to stand out among the millions of brands on the market. (Mullin, 2006)</a:t>
            </a:r>
          </a:p>
          <a:p>
            <a:pPr lvl="0" rtl="0">
              <a:spcBef>
                <a:spcPts val="0"/>
              </a:spcBef>
              <a:buNone/>
            </a:pPr>
            <a:r>
              <a:rPr lang="en"/>
              <a:t>Emotions: </a:t>
            </a:r>
          </a:p>
          <a:p>
            <a:pPr indent="-228600" lvl="0" marL="457200" rtl="0">
              <a:spcBef>
                <a:spcPts val="0"/>
              </a:spcBef>
              <a:buChar char="-"/>
            </a:pPr>
            <a:r>
              <a:rPr lang="en"/>
              <a:t>Levy- the vast majority of the population consumes and shops with their mind and their heart, or their emotions</a:t>
            </a:r>
          </a:p>
          <a:p>
            <a:pPr indent="-228600" lvl="0" marL="457200" rtl="0">
              <a:spcBef>
                <a:spcPts val="0"/>
              </a:spcBef>
              <a:buChar char="-"/>
            </a:pPr>
            <a:r>
              <a:rPr lang="en"/>
              <a:t>Cane- emotion leads to action while reason leads to conclusions</a:t>
            </a:r>
          </a:p>
          <a:p>
            <a:pPr indent="-228600" lvl="0" marL="457200">
              <a:spcBef>
                <a:spcPts val="0"/>
              </a:spcBef>
              <a:buChar char="-"/>
            </a:pPr>
            <a:r>
              <a:rPr lang="en"/>
              <a:t>Roberts- Consumers can ask themselves: what does the product do and why is it a superior choice? They can decide, I like it, I prefer it, I feel good about 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marL="457200" rtl="0">
              <a:spcBef>
                <a:spcPts val="0"/>
              </a:spcBef>
              <a:buChar char="-"/>
            </a:pPr>
            <a:r>
              <a:rPr lang="en"/>
              <a:t>Originally, the purpose of a spokes-character was solely “brand identification and differentiation” (Phillips, 1996)</a:t>
            </a:r>
          </a:p>
          <a:p>
            <a:pPr indent="-228600" lvl="0" marL="457200" rtl="0">
              <a:spcBef>
                <a:spcPts val="0"/>
              </a:spcBef>
              <a:buChar char="-"/>
            </a:pPr>
            <a:r>
              <a:rPr lang="en" sz="1200">
                <a:latin typeface="Times New Roman"/>
                <a:ea typeface="Times New Roman"/>
                <a:cs typeface="Times New Roman"/>
                <a:sym typeface="Times New Roman"/>
              </a:rPr>
              <a:t>Throughout time, the roles of spokes-characters have grown and developed into a way for consumers to develop relationships with specific brands. </a:t>
            </a:r>
            <a:r>
              <a:rPr lang="en"/>
              <a:t>    </a:t>
            </a:r>
          </a:p>
          <a:p>
            <a:pPr indent="-228600" lvl="0" marL="457200" rtl="0">
              <a:spcBef>
                <a:spcPts val="0"/>
              </a:spcBef>
              <a:buChar char="-"/>
            </a:pPr>
            <a:r>
              <a:rPr lang="en"/>
              <a:t>add personality dimensions and source credibility including expertise, trustworthiness, and attractiveness (Kyung &amp; Sung, 2001)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Personality traits:</a:t>
            </a:r>
          </a:p>
          <a:p>
            <a:pPr indent="-228600" lvl="0" marL="457200" rtl="0">
              <a:spcBef>
                <a:spcPts val="0"/>
              </a:spcBef>
              <a:buChar char="-"/>
            </a:pPr>
            <a:r>
              <a:rPr lang="en" sz="1200">
                <a:latin typeface="Times New Roman"/>
                <a:ea typeface="Times New Roman"/>
                <a:cs typeface="Times New Roman"/>
                <a:sym typeface="Times New Roman"/>
              </a:rPr>
              <a:t>When a spokes-character demonstrates positive personality traits, sincerity and excitement, consumers are more likely to favor and trust the brand in question</a:t>
            </a:r>
          </a:p>
          <a:p>
            <a:pPr indent="-304800" lvl="0" marL="457200" rtl="0">
              <a:spcBef>
                <a:spcPts val="0"/>
              </a:spcBef>
              <a:buSzPct val="100000"/>
              <a:buFont typeface="Times New Roman"/>
              <a:buChar char="-"/>
            </a:pPr>
            <a:r>
              <a:rPr lang="en" sz="1200">
                <a:latin typeface="Times New Roman"/>
                <a:ea typeface="Times New Roman"/>
                <a:cs typeface="Times New Roman"/>
                <a:sym typeface="Times New Roman"/>
              </a:rPr>
              <a:t>Pierce (2001) explains, “they can create a desirable image for the product by linking the personality and cultural meaning of the character to the product in the minds of the consumers,” (p. 849). </a:t>
            </a:r>
          </a:p>
          <a:p>
            <a:pPr lvl="0" rtl="0">
              <a:spcBef>
                <a:spcPts val="0"/>
              </a:spcBef>
              <a:buNone/>
            </a:pPr>
            <a:r>
              <a:t/>
            </a:r>
            <a:endParaRPr sz="1200">
              <a:latin typeface="Times New Roman"/>
              <a:ea typeface="Times New Roman"/>
              <a:cs typeface="Times New Roman"/>
              <a:sym typeface="Times New Roman"/>
            </a:endParaRPr>
          </a:p>
          <a:p>
            <a:pPr lvl="0" rtl="0">
              <a:spcBef>
                <a:spcPts val="0"/>
              </a:spcBef>
              <a:buNone/>
            </a:pPr>
            <a:r>
              <a:rPr lang="en" sz="1200">
                <a:latin typeface="Times New Roman"/>
                <a:ea typeface="Times New Roman"/>
                <a:cs typeface="Times New Roman"/>
                <a:sym typeface="Times New Roman"/>
              </a:rPr>
              <a:t>Physical Characteristics:</a:t>
            </a:r>
          </a:p>
          <a:p>
            <a:pPr indent="-304800" lvl="0" marL="457200" rtl="0">
              <a:spcBef>
                <a:spcPts val="0"/>
              </a:spcBef>
              <a:buSzPct val="100000"/>
              <a:buFont typeface="Times New Roman"/>
              <a:buChar char="-"/>
            </a:pPr>
            <a:r>
              <a:rPr lang="en" sz="1200">
                <a:latin typeface="Times New Roman"/>
                <a:ea typeface="Times New Roman"/>
                <a:cs typeface="Times New Roman"/>
                <a:sym typeface="Times New Roman"/>
              </a:rPr>
              <a:t>Pierce (2001) found that “changing the gender of a spokes-character changes the perceptions of the product,” </a:t>
            </a:r>
          </a:p>
          <a:p>
            <a:pPr indent="-304800" lvl="0" marL="457200" rtl="0">
              <a:spcBef>
                <a:spcPts val="0"/>
              </a:spcBef>
              <a:buSzPct val="100000"/>
              <a:buFont typeface="Times New Roman"/>
              <a:buChar char="-"/>
            </a:pPr>
            <a:r>
              <a:rPr lang="en" sz="1200">
                <a:latin typeface="Times New Roman"/>
                <a:ea typeface="Times New Roman"/>
                <a:cs typeface="Times New Roman"/>
                <a:sym typeface="Times New Roman"/>
              </a:rPr>
              <a:t>Pierce and McBride (2002) found that male characters tend to be more memorable than women characters because of the fact that more male characters are used. Because of this, they reported that male characters and voices are, in fact, more authoritative</a:t>
            </a:r>
          </a:p>
          <a:p>
            <a:pPr rtl="0">
              <a:spcBef>
                <a:spcPts val="0"/>
              </a:spcBef>
              <a:buNone/>
            </a:pPr>
            <a:r>
              <a:t/>
            </a:r>
            <a:endParaRPr sz="1200">
              <a:latin typeface="Times New Roman"/>
              <a:ea typeface="Times New Roman"/>
              <a:cs typeface="Times New Roman"/>
              <a:sym typeface="Times New Roman"/>
            </a:endParaRPr>
          </a:p>
          <a:p>
            <a:pPr rtl="0">
              <a:spcBef>
                <a:spcPts val="0"/>
              </a:spcBef>
              <a:buNone/>
            </a:pPr>
            <a:r>
              <a:rPr lang="en" sz="1200">
                <a:latin typeface="Times New Roman"/>
                <a:ea typeface="Times New Roman"/>
                <a:cs typeface="Times New Roman"/>
                <a:sym typeface="Times New Roman"/>
              </a:rPr>
              <a:t>Child:</a:t>
            </a:r>
          </a:p>
          <a:p>
            <a:pPr indent="-304800" lvl="0" marL="457200" rtl="0">
              <a:spcBef>
                <a:spcPts val="0"/>
              </a:spcBef>
              <a:buSzPct val="100000"/>
              <a:buFont typeface="Times New Roman"/>
              <a:buChar char="-"/>
            </a:pPr>
            <a:r>
              <a:rPr lang="en" sz="1200">
                <a:latin typeface="Times New Roman"/>
                <a:ea typeface="Times New Roman"/>
                <a:cs typeface="Times New Roman"/>
                <a:sym typeface="Times New Roman"/>
              </a:rPr>
              <a:t>Children are able to recognize and remember a brand as early as age 2 (Connor, 2006). Marketers aim advertisements with brands at these young children to create brand awareness and loyalty</a:t>
            </a:r>
          </a:p>
          <a:p>
            <a:pPr indent="-304800" lvl="0" marL="457200" rtl="0">
              <a:spcBef>
                <a:spcPts val="0"/>
              </a:spcBef>
              <a:buSzPct val="100000"/>
              <a:buFont typeface="Times New Roman"/>
              <a:buChar char="-"/>
            </a:pPr>
            <a:r>
              <a:rPr lang="en" sz="1200">
                <a:latin typeface="Times New Roman"/>
                <a:ea typeface="Times New Roman"/>
                <a:cs typeface="Times New Roman"/>
                <a:sym typeface="Times New Roman"/>
              </a:rPr>
              <a:t>Animated spokes-characters are an important aspect of advertisements aimed at children because they are visually attractive and evoke brand recognition (Neely &amp; Schumann, 2006)</a:t>
            </a:r>
          </a:p>
          <a:p>
            <a:pPr indent="-304800" lvl="0" marL="457200" rtl="0">
              <a:spcBef>
                <a:spcPts val="0"/>
              </a:spcBef>
              <a:buSzPct val="100000"/>
              <a:buFont typeface="Times New Roman"/>
              <a:buChar char="-"/>
            </a:pPr>
            <a:r>
              <a:rPr lang="en" sz="1200">
                <a:latin typeface="Times New Roman"/>
                <a:ea typeface="Times New Roman"/>
                <a:cs typeface="Times New Roman"/>
                <a:sym typeface="Times New Roman"/>
              </a:rPr>
              <a:t>Though Connor’s study (2006), spokes-characters were often used in advertisements aimed at children and “seemed to be designed to build social or emotional associations with products or brands,” </a:t>
            </a:r>
          </a:p>
          <a:p>
            <a:pPr indent="-304800" lvl="0" marL="457200">
              <a:spcBef>
                <a:spcPts val="0"/>
              </a:spcBef>
              <a:buSzPct val="100000"/>
              <a:buFont typeface="Times New Roman"/>
              <a:buChar char="-"/>
            </a:pPr>
            <a:r>
              <a:rPr lang="en" sz="1200">
                <a:latin typeface="Times New Roman"/>
                <a:ea typeface="Times New Roman"/>
                <a:cs typeface="Times New Roman"/>
                <a:sym typeface="Times New Roman"/>
              </a:rPr>
              <a:t>“a child’s beliefs and desires about a product (or product entity) may be moderated by the child’s affective evaluation of the character,”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marL="457200" rtl="0">
              <a:spcBef>
                <a:spcPts val="0"/>
              </a:spcBef>
              <a:buChar char="-"/>
            </a:pPr>
            <a:r>
              <a:rPr lang="en" sz="1200">
                <a:latin typeface="Times New Roman"/>
                <a:ea typeface="Times New Roman"/>
                <a:cs typeface="Times New Roman"/>
                <a:sym typeface="Times New Roman"/>
              </a:rPr>
              <a:t>when an advertisement has a positive message and is repeated, consumers are more likely to respond positively</a:t>
            </a:r>
          </a:p>
          <a:p>
            <a:pPr indent="-304800" lvl="0" marL="457200" rtl="0">
              <a:lnSpc>
                <a:spcPct val="100000"/>
              </a:lnSpc>
              <a:spcBef>
                <a:spcPts val="0"/>
              </a:spcBef>
              <a:buSzPct val="100000"/>
              <a:buFont typeface="Times New Roman"/>
              <a:buChar char="-"/>
            </a:pPr>
            <a:r>
              <a:rPr lang="en" sz="1200">
                <a:latin typeface="Times New Roman"/>
                <a:ea typeface="Times New Roman"/>
                <a:cs typeface="Times New Roman"/>
                <a:sym typeface="Times New Roman"/>
              </a:rPr>
              <a:t>This study led them to develop the Elaboration Likelihood Model, which explains how targets of messages in advertisements use mental processes to accept or reject the messages. </a:t>
            </a:r>
          </a:p>
          <a:p>
            <a:pPr indent="-304800" lvl="0" marL="457200" rtl="0">
              <a:lnSpc>
                <a:spcPct val="100000"/>
              </a:lnSpc>
              <a:spcBef>
                <a:spcPts val="0"/>
              </a:spcBef>
              <a:buSzPct val="100000"/>
              <a:buFont typeface="Times New Roman"/>
              <a:buChar char="-"/>
            </a:pPr>
            <a:r>
              <a:rPr lang="en" sz="1200">
                <a:latin typeface="Times New Roman"/>
                <a:ea typeface="Times New Roman"/>
                <a:cs typeface="Times New Roman"/>
                <a:sym typeface="Times New Roman"/>
              </a:rPr>
              <a:t>Branding and spokes-character advertising use a peripheral route of persuasion. This means the emotions of the consumer are taken into account and the persuasion comes from a more superficial standpoint. </a:t>
            </a:r>
          </a:p>
          <a:p>
            <a:pPr indent="-304800" lvl="0" marL="457200" rtl="0">
              <a:lnSpc>
                <a:spcPct val="100000"/>
              </a:lnSpc>
              <a:spcBef>
                <a:spcPts val="0"/>
              </a:spcBef>
              <a:buSzPct val="100000"/>
              <a:buFont typeface="Times New Roman"/>
              <a:buChar char="-"/>
            </a:pPr>
            <a:r>
              <a:rPr lang="en" sz="1200">
                <a:latin typeface="Times New Roman"/>
                <a:ea typeface="Times New Roman"/>
                <a:cs typeface="Times New Roman"/>
                <a:sym typeface="Times New Roman"/>
              </a:rPr>
              <a:t>Different tactics, such as authority and commitment, are needed from the brand in order to target the consumer’s emotions. The consumer needs to like the product before they will act in any way. </a:t>
            </a:r>
          </a:p>
          <a:p>
            <a:pPr indent="-304800" lvl="0" marL="457200" rtl="0">
              <a:lnSpc>
                <a:spcPct val="100000"/>
              </a:lnSpc>
              <a:spcBef>
                <a:spcPts val="0"/>
              </a:spcBef>
              <a:buSzPct val="100000"/>
              <a:buFont typeface="Times New Roman"/>
              <a:buChar char="-"/>
            </a:pPr>
            <a:r>
              <a:rPr lang="en" sz="1200">
                <a:latin typeface="Times New Roman"/>
                <a:ea typeface="Times New Roman"/>
                <a:cs typeface="Times New Roman"/>
                <a:sym typeface="Times New Roman"/>
              </a:rPr>
              <a:t>A peripherally routed message tells the consumer that time is running out: act now; it poses a product next to its competitor and explains why it’s a better version; it shows the consumer what it can provide for them. It targets the consumer’s emotions and causes them to act.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Theory: questions about emotions, the brand's attractiveness and persuasiveness due to the spokes-character, liking the product</a:t>
            </a:r>
          </a:p>
          <a:p>
            <a:pPr rtl="0">
              <a:spcBef>
                <a:spcPts val="0"/>
              </a:spcBef>
              <a:buNone/>
            </a:pPr>
            <a:r>
              <a:t/>
            </a:r>
            <a:endParaRPr/>
          </a:p>
          <a:p>
            <a:pPr rtl="0">
              <a:spcBef>
                <a:spcPts val="0"/>
              </a:spcBef>
              <a:buNone/>
            </a:pPr>
            <a:r>
              <a:rPr lang="en"/>
              <a:t>RQ: brand loyalty, aspects of the characters that make them persuasive</a:t>
            </a:r>
          </a:p>
          <a:p>
            <a:pPr rtl="0">
              <a:spcBef>
                <a:spcPts val="0"/>
              </a:spcBef>
              <a:buNone/>
            </a:pPr>
            <a:r>
              <a:t/>
            </a:r>
            <a:endParaRPr/>
          </a:p>
          <a:p>
            <a:pPr>
              <a:spcBef>
                <a:spcPts val="0"/>
              </a:spcBef>
              <a:buNone/>
            </a:pPr>
            <a:r>
              <a:rPr lang="en"/>
              <a:t>Hypothesis: personality traits, physical characteristics and ads aimed at children, staying loyal to brands over time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98450" lvl="0" marL="457200" rtl="0">
              <a:lnSpc>
                <a:spcPct val="115000"/>
              </a:lnSpc>
              <a:spcBef>
                <a:spcPts val="0"/>
              </a:spcBef>
              <a:spcAft>
                <a:spcPts val="1600"/>
              </a:spcAft>
              <a:buClr>
                <a:schemeClr val="dk2"/>
              </a:buClr>
              <a:buSzPct val="100000"/>
              <a:buFont typeface="Arial"/>
              <a:buChar char="-"/>
            </a:pPr>
            <a:r>
              <a:rPr lang="en">
                <a:solidFill>
                  <a:schemeClr val="dk2"/>
                </a:solidFill>
              </a:rPr>
              <a:t>47% of respondents agree that they are loyal to brands</a:t>
            </a:r>
          </a:p>
          <a:p>
            <a:pPr indent="-298450" lvl="1" marL="914400" rtl="0">
              <a:lnSpc>
                <a:spcPct val="115000"/>
              </a:lnSpc>
              <a:spcBef>
                <a:spcPts val="0"/>
              </a:spcBef>
              <a:spcAft>
                <a:spcPts val="1600"/>
              </a:spcAft>
              <a:buClr>
                <a:schemeClr val="dk2"/>
              </a:buClr>
              <a:buSzPct val="100000"/>
              <a:buFont typeface="Arial"/>
              <a:buChar char="-"/>
            </a:pPr>
            <a:r>
              <a:rPr lang="en">
                <a:solidFill>
                  <a:schemeClr val="dk2"/>
                </a:solidFill>
              </a:rPr>
              <a:t>Apple, Nike, Kellogg, hygiene products</a:t>
            </a:r>
          </a:p>
          <a:p>
            <a:pPr indent="-298450" lvl="0" marL="457200" rtl="0">
              <a:lnSpc>
                <a:spcPct val="115000"/>
              </a:lnSpc>
              <a:spcBef>
                <a:spcPts val="0"/>
              </a:spcBef>
              <a:spcAft>
                <a:spcPts val="1600"/>
              </a:spcAft>
              <a:buClr>
                <a:schemeClr val="dk2"/>
              </a:buClr>
              <a:buSzPct val="100000"/>
              <a:buFont typeface="Arial"/>
              <a:buChar char="-"/>
            </a:pPr>
            <a:r>
              <a:rPr lang="en">
                <a:solidFill>
                  <a:schemeClr val="dk2"/>
                </a:solidFill>
              </a:rPr>
              <a:t>45% of participants strongly agree that they have remained loyal to brands since their youth</a:t>
            </a:r>
          </a:p>
          <a:p>
            <a:pPr indent="-298450" lvl="2" marL="1371600" rtl="0">
              <a:lnSpc>
                <a:spcPct val="115000"/>
              </a:lnSpc>
              <a:spcBef>
                <a:spcPts val="0"/>
              </a:spcBef>
              <a:spcAft>
                <a:spcPts val="1600"/>
              </a:spcAft>
              <a:buClr>
                <a:schemeClr val="dk2"/>
              </a:buClr>
              <a:buSzPct val="100000"/>
              <a:buFont typeface="Arial"/>
              <a:buChar char="-"/>
            </a:pPr>
            <a:r>
              <a:rPr lang="en">
                <a:solidFill>
                  <a:schemeClr val="dk2"/>
                </a:solidFill>
              </a:rPr>
              <a:t>Cheerios, Lucky Charms, Frosted Flakes and Coca-Cola</a:t>
            </a:r>
          </a:p>
          <a:p>
            <a:pPr indent="-298450" lvl="0" marL="457200" rtl="0">
              <a:lnSpc>
                <a:spcPct val="115000"/>
              </a:lnSpc>
              <a:spcBef>
                <a:spcPts val="0"/>
              </a:spcBef>
              <a:spcAft>
                <a:spcPts val="1600"/>
              </a:spcAft>
              <a:buClr>
                <a:schemeClr val="dk2"/>
              </a:buClr>
              <a:buSzPct val="100000"/>
              <a:buFont typeface="Arial"/>
              <a:buChar char="-"/>
            </a:pPr>
            <a:r>
              <a:rPr lang="en">
                <a:solidFill>
                  <a:schemeClr val="dk2"/>
                </a:solidFill>
              </a:rPr>
              <a:t>71% of participants agree that a spokes-character can facilitate the success of a product</a:t>
            </a:r>
          </a:p>
          <a:p>
            <a:pPr indent="-298450" lvl="0" marL="457200" rtl="0">
              <a:lnSpc>
                <a:spcPct val="115000"/>
              </a:lnSpc>
              <a:spcBef>
                <a:spcPts val="0"/>
              </a:spcBef>
              <a:spcAft>
                <a:spcPts val="1600"/>
              </a:spcAft>
              <a:buClr>
                <a:schemeClr val="dk2"/>
              </a:buClr>
              <a:buSzPct val="100000"/>
              <a:buFont typeface="Arial"/>
              <a:buChar char="-"/>
            </a:pPr>
            <a:r>
              <a:rPr lang="en">
                <a:solidFill>
                  <a:schemeClr val="dk2"/>
                </a:solidFill>
              </a:rPr>
              <a:t>55% agree that a character needs to be sincere and have energy</a:t>
            </a:r>
          </a:p>
          <a:p>
            <a:pPr indent="-298450" lvl="0" marL="457200">
              <a:lnSpc>
                <a:spcPct val="115000"/>
              </a:lnSpc>
              <a:spcBef>
                <a:spcPts val="0"/>
              </a:spcBef>
              <a:spcAft>
                <a:spcPts val="1600"/>
              </a:spcAft>
              <a:buClr>
                <a:schemeClr val="dk2"/>
              </a:buClr>
              <a:buSzPct val="100000"/>
              <a:buFont typeface="Arial"/>
              <a:buChar char="-"/>
            </a:pPr>
            <a:r>
              <a:rPr lang="en">
                <a:solidFill>
                  <a:schemeClr val="dk2"/>
                </a:solidFill>
              </a:rPr>
              <a:t>33% agree that a character can make someone like the product, but 50% responded neutrally when asked if the character could make you trust the product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The descriptive test results showed me that respondents mostly agreed or felt neutral about the questions they were asked. ⅓ of the questions had very consistent answers.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txBox="1"/>
          <p:nvPr>
            <p:ph type="ctrTitle"/>
          </p:nvPr>
        </p:nvSpPr>
        <p:spPr>
          <a:xfrm>
            <a:off x="311700" y="392150"/>
            <a:ext cx="8520599" cy="2690399"/>
          </a:xfrm>
          <a:prstGeom prst="rect">
            <a:avLst/>
          </a:prstGeom>
        </p:spPr>
        <p:txBody>
          <a:bodyPr anchorCtr="0" anchor="ctr" bIns="91425" lIns="91425" rIns="91425" tIns="91425"/>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p:txBody>
      </p:sp>
      <p:sp>
        <p:nvSpPr>
          <p:cNvPr id="11" name="Shape 11"/>
          <p:cNvSpPr txBox="1"/>
          <p:nvPr>
            <p:ph idx="1" type="subTitle"/>
          </p:nvPr>
        </p:nvSpPr>
        <p:spPr>
          <a:xfrm>
            <a:off x="311700" y="3890400"/>
            <a:ext cx="8520599" cy="706200"/>
          </a:xfrm>
          <a:prstGeom prst="rect">
            <a:avLst/>
          </a:prstGeom>
        </p:spPr>
        <p:txBody>
          <a:bodyPr anchorCtr="0" anchor="ctr" bIns="91425" lIns="91425" rIns="91425" tIns="91425"/>
          <a:lstStyle>
            <a:lvl1pPr algn="ctr">
              <a:lnSpc>
                <a:spcPct val="100000"/>
              </a:lnSpc>
              <a:spcBef>
                <a:spcPts val="0"/>
              </a:spcBef>
              <a:spcAft>
                <a:spcPts val="0"/>
              </a:spcAft>
              <a:buClr>
                <a:schemeClr val="accent1"/>
              </a:buClr>
              <a:buSzPct val="100000"/>
              <a:buNone/>
              <a:defRPr b="1" sz="2100">
                <a:solidFill>
                  <a:schemeClr val="accent1"/>
                </a:solidFill>
              </a:defRPr>
            </a:lvl1pPr>
            <a:lvl2pPr algn="ctr">
              <a:lnSpc>
                <a:spcPct val="100000"/>
              </a:lnSpc>
              <a:spcBef>
                <a:spcPts val="0"/>
              </a:spcBef>
              <a:spcAft>
                <a:spcPts val="0"/>
              </a:spcAft>
              <a:buClr>
                <a:schemeClr val="accent1"/>
              </a:buClr>
              <a:buSzPct val="100000"/>
              <a:buNone/>
              <a:defRPr b="1" sz="2100">
                <a:solidFill>
                  <a:schemeClr val="accent1"/>
                </a:solidFill>
              </a:defRPr>
            </a:lvl2pPr>
            <a:lvl3pPr algn="ctr">
              <a:lnSpc>
                <a:spcPct val="100000"/>
              </a:lnSpc>
              <a:spcBef>
                <a:spcPts val="0"/>
              </a:spcBef>
              <a:spcAft>
                <a:spcPts val="0"/>
              </a:spcAft>
              <a:buClr>
                <a:schemeClr val="accent1"/>
              </a:buClr>
              <a:buSzPct val="100000"/>
              <a:buNone/>
              <a:defRPr b="1" sz="2100">
                <a:solidFill>
                  <a:schemeClr val="accent1"/>
                </a:solidFill>
              </a:defRPr>
            </a:lvl3pPr>
            <a:lvl4pPr algn="ctr">
              <a:lnSpc>
                <a:spcPct val="100000"/>
              </a:lnSpc>
              <a:spcBef>
                <a:spcPts val="0"/>
              </a:spcBef>
              <a:spcAft>
                <a:spcPts val="0"/>
              </a:spcAft>
              <a:buClr>
                <a:schemeClr val="accent1"/>
              </a:buClr>
              <a:buSzPct val="100000"/>
              <a:buNone/>
              <a:defRPr b="1" sz="2100">
                <a:solidFill>
                  <a:schemeClr val="accent1"/>
                </a:solidFill>
              </a:defRPr>
            </a:lvl4pPr>
            <a:lvl5pPr algn="ctr">
              <a:lnSpc>
                <a:spcPct val="100000"/>
              </a:lnSpc>
              <a:spcBef>
                <a:spcPts val="0"/>
              </a:spcBef>
              <a:spcAft>
                <a:spcPts val="0"/>
              </a:spcAft>
              <a:buClr>
                <a:schemeClr val="accent1"/>
              </a:buClr>
              <a:buSzPct val="100000"/>
              <a:buNone/>
              <a:defRPr b="1" sz="2100">
                <a:solidFill>
                  <a:schemeClr val="accent1"/>
                </a:solidFill>
              </a:defRPr>
            </a:lvl5pPr>
            <a:lvl6pPr algn="ctr">
              <a:lnSpc>
                <a:spcPct val="100000"/>
              </a:lnSpc>
              <a:spcBef>
                <a:spcPts val="0"/>
              </a:spcBef>
              <a:spcAft>
                <a:spcPts val="0"/>
              </a:spcAft>
              <a:buClr>
                <a:schemeClr val="accent1"/>
              </a:buClr>
              <a:buSzPct val="100000"/>
              <a:buNone/>
              <a:defRPr b="1" sz="2100">
                <a:solidFill>
                  <a:schemeClr val="accent1"/>
                </a:solidFill>
              </a:defRPr>
            </a:lvl6pPr>
            <a:lvl7pPr algn="ctr">
              <a:lnSpc>
                <a:spcPct val="100000"/>
              </a:lnSpc>
              <a:spcBef>
                <a:spcPts val="0"/>
              </a:spcBef>
              <a:spcAft>
                <a:spcPts val="0"/>
              </a:spcAft>
              <a:buClr>
                <a:schemeClr val="accent1"/>
              </a:buClr>
              <a:buSzPct val="100000"/>
              <a:buNone/>
              <a:defRPr b="1" sz="2100">
                <a:solidFill>
                  <a:schemeClr val="accent1"/>
                </a:solidFill>
              </a:defRPr>
            </a:lvl7pPr>
            <a:lvl8pPr algn="ctr">
              <a:lnSpc>
                <a:spcPct val="100000"/>
              </a:lnSpc>
              <a:spcBef>
                <a:spcPts val="0"/>
              </a:spcBef>
              <a:spcAft>
                <a:spcPts val="0"/>
              </a:spcAft>
              <a:buClr>
                <a:schemeClr val="accent1"/>
              </a:buClr>
              <a:buSzPct val="100000"/>
              <a:buNone/>
              <a:defRPr b="1" sz="2100">
                <a:solidFill>
                  <a:schemeClr val="accent1"/>
                </a:solidFill>
              </a:defRPr>
            </a:lvl8pPr>
            <a:lvl9pPr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240275"/>
            <a:ext cx="8520599" cy="1981800"/>
          </a:xfrm>
          <a:prstGeom prst="rect">
            <a:avLst/>
          </a:prstGeom>
        </p:spPr>
        <p:txBody>
          <a:bodyPr anchorCtr="0" anchor="b" bIns="91425" lIns="91425" rIns="91425" tIns="91425"/>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p:txBody>
      </p:sp>
      <p:sp>
        <p:nvSpPr>
          <p:cNvPr id="47" name="Shape 47"/>
          <p:cNvSpPr txBox="1"/>
          <p:nvPr>
            <p:ph idx="1" type="body"/>
          </p:nvPr>
        </p:nvSpPr>
        <p:spPr>
          <a:xfrm>
            <a:off x="311700" y="3304625"/>
            <a:ext cx="8520599" cy="1300800"/>
          </a:xfrm>
          <a:prstGeom prst="rect">
            <a:avLst/>
          </a:prstGeom>
        </p:spPr>
        <p:txBody>
          <a:bodyPr anchorCtr="0" anchor="t" bIns="91425" lIns="91425" rIns="91425" tIns="91425"/>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228675"/>
            <a:ext cx="8520599" cy="33401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04800" y="309350"/>
            <a:ext cx="8537700" cy="748200"/>
          </a:xfrm>
          <a:prstGeom prst="rect">
            <a:avLst/>
          </a:prstGeom>
        </p:spPr>
        <p:txBody>
          <a:bodyPr anchorCtr="0" anchor="t" bIns="91425" lIns="91425" rIns="91425" tIns="91425"/>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8" name="Shape 38"/>
          <p:cNvSpPr txBox="1"/>
          <p:nvPr>
            <p:ph type="title"/>
          </p:nvPr>
        </p:nvSpPr>
        <p:spPr>
          <a:xfrm>
            <a:off x="265500" y="1081400"/>
            <a:ext cx="4045199" cy="1710300"/>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39" name="Shape 39"/>
          <p:cNvSpPr txBox="1"/>
          <p:nvPr>
            <p:ph idx="1" type="subTitle"/>
          </p:nvPr>
        </p:nvSpPr>
        <p:spPr>
          <a:xfrm>
            <a:off x="265500" y="2845222"/>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292850"/>
            <a:ext cx="8520599" cy="800999"/>
          </a:xfrm>
          <a:prstGeom prst="rect">
            <a:avLst/>
          </a:prstGeom>
          <a:noFill/>
          <a:ln>
            <a:noFill/>
          </a:ln>
        </p:spPr>
        <p:txBody>
          <a:bodyPr anchorCtr="0" anchor="t" bIns="91425" lIns="91425" rIns="91425" tIns="91425"/>
          <a:lstStyle>
            <a:lvl1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6" name="Shape 6"/>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assets.nydailynews.com/polopoly_fs/1.1378161!/img/httpImage/image.jpg_gen/derivatives/article_970/cap-crunch.jpg" TargetMode="External"/><Relationship Id="rId4" Type="http://schemas.openxmlformats.org/officeDocument/2006/relationships/hyperlink" Target="http://vignette2.wikia.nocookie.net/mms/images/7/76/M%26M_spokescandies.jpg/revision/20131110152857" TargetMode="External"/><Relationship Id="rId5" Type="http://schemas.openxmlformats.org/officeDocument/2006/relationships/hyperlink" Target="https://s3.amazonaws.com/rapgenius/tony-tiger.jpg" TargetMode="External"/><Relationship Id="rId6" Type="http://schemas.openxmlformats.org/officeDocument/2006/relationships/hyperlink" Target="http://static01.nyt.com/images/2010/11/08/business/adco2/adco2-popup-v2.jpg" TargetMode="External"/><Relationship Id="rId7" Type="http://schemas.openxmlformats.org/officeDocument/2006/relationships/hyperlink" Target="http://www.davronmarketing.com/wp-content/uploads/blog-images/branding-matters.p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1.jpg"/><Relationship Id="rId4" Type="http://schemas.openxmlformats.org/officeDocument/2006/relationships/image" Target="../media/image0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311700" y="392150"/>
            <a:ext cx="8520599" cy="2690399"/>
          </a:xfrm>
          <a:prstGeom prst="rect">
            <a:avLst/>
          </a:prstGeom>
        </p:spPr>
        <p:txBody>
          <a:bodyPr anchorCtr="0" anchor="ctr" bIns="91425" lIns="91425" rIns="91425" tIns="91425">
            <a:noAutofit/>
          </a:bodyPr>
          <a:lstStyle/>
          <a:p>
            <a:pPr>
              <a:spcBef>
                <a:spcPts val="0"/>
              </a:spcBef>
              <a:buNone/>
            </a:pPr>
            <a:r>
              <a:rPr lang="en"/>
              <a:t>Spokes-character Branding</a:t>
            </a:r>
          </a:p>
        </p:txBody>
      </p:sp>
      <p:sp>
        <p:nvSpPr>
          <p:cNvPr id="56" name="Shape 56"/>
          <p:cNvSpPr txBox="1"/>
          <p:nvPr>
            <p:ph idx="1" type="subTitle"/>
          </p:nvPr>
        </p:nvSpPr>
        <p:spPr>
          <a:xfrm>
            <a:off x="311700" y="3890400"/>
            <a:ext cx="8520599" cy="706200"/>
          </a:xfrm>
          <a:prstGeom prst="rect">
            <a:avLst/>
          </a:prstGeom>
        </p:spPr>
        <p:txBody>
          <a:bodyPr anchorCtr="0" anchor="ctr" bIns="91425" lIns="91425" rIns="91425" tIns="91425">
            <a:noAutofit/>
          </a:bodyPr>
          <a:lstStyle/>
          <a:p>
            <a:pPr>
              <a:spcBef>
                <a:spcPts val="0"/>
              </a:spcBef>
              <a:buNone/>
            </a:pPr>
            <a:r>
              <a:rPr lang="en"/>
              <a:t>Hannah McIntyre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Crosstabs &amp; Alpha Coefficient</a:t>
            </a:r>
          </a:p>
        </p:txBody>
      </p:sp>
      <p:sp>
        <p:nvSpPr>
          <p:cNvPr id="116" name="Shape 116"/>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har char="-"/>
            </a:pPr>
            <a:r>
              <a:rPr lang="en"/>
              <a:t>Chi Square with .000</a:t>
            </a:r>
          </a:p>
          <a:p>
            <a:pPr indent="-228600" lvl="1" marL="914400" rtl="0">
              <a:spcBef>
                <a:spcPts val="0"/>
              </a:spcBef>
              <a:buChar char="-"/>
            </a:pPr>
            <a:r>
              <a:rPr lang="en"/>
              <a:t>Spokes-characters affect children through ads and evoke long term loyalty</a:t>
            </a:r>
          </a:p>
          <a:p>
            <a:pPr indent="-228600" lvl="1" marL="914400" rtl="0">
              <a:spcBef>
                <a:spcPts val="0"/>
              </a:spcBef>
              <a:buChar char="-"/>
            </a:pPr>
            <a:r>
              <a:rPr lang="en"/>
              <a:t>Spokes-characters affect children through ads and evoke liking</a:t>
            </a:r>
          </a:p>
          <a:p>
            <a:pPr indent="-228600" lvl="1" marL="914400" rtl="0">
              <a:spcBef>
                <a:spcPts val="0"/>
              </a:spcBef>
              <a:buChar char="-"/>
            </a:pPr>
            <a:r>
              <a:rPr lang="en"/>
              <a:t>spokes-character causes consumers to favor a brand and persuades them to buy the product</a:t>
            </a:r>
          </a:p>
          <a:p>
            <a:pPr indent="-228600" lvl="1" marL="914400" rtl="0">
              <a:spcBef>
                <a:spcPts val="0"/>
              </a:spcBef>
              <a:buChar char="-"/>
            </a:pPr>
            <a:r>
              <a:rPr lang="en"/>
              <a:t>Spokes-character gender makes consumers like and trust a product</a:t>
            </a:r>
          </a:p>
          <a:p>
            <a:pPr indent="-228600" lvl="0" marL="457200" rtl="0">
              <a:spcBef>
                <a:spcPts val="0"/>
              </a:spcBef>
              <a:buChar char="-"/>
            </a:pPr>
            <a:r>
              <a:rPr lang="en"/>
              <a:t>Alpha Coefficient</a:t>
            </a:r>
          </a:p>
          <a:p>
            <a:pPr indent="-228600" lvl="1" marL="914400" rtl="0">
              <a:spcBef>
                <a:spcPts val="0"/>
              </a:spcBef>
              <a:buChar char="-"/>
            </a:pPr>
            <a:r>
              <a:rPr lang="en"/>
              <a:t>RQ, .736</a:t>
            </a:r>
          </a:p>
          <a:p>
            <a:pPr indent="-228600" lvl="1" marL="914400" rtl="0">
              <a:spcBef>
                <a:spcPts val="0"/>
              </a:spcBef>
              <a:buChar char="-"/>
            </a:pPr>
            <a:r>
              <a:rPr lang="en"/>
              <a:t>Theory, .686</a:t>
            </a:r>
          </a:p>
          <a:p>
            <a:pPr indent="-228600" lvl="1" marL="914400">
              <a:spcBef>
                <a:spcPts val="0"/>
              </a:spcBef>
              <a:buChar char="-"/>
            </a:pPr>
            <a:r>
              <a:rPr lang="en"/>
              <a:t>Hypothesis, .782</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Conclusion</a:t>
            </a:r>
          </a:p>
        </p:txBody>
      </p:sp>
      <p:sp>
        <p:nvSpPr>
          <p:cNvPr id="122" name="Shape 122"/>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har char="-"/>
            </a:pPr>
            <a:r>
              <a:rPr lang="en"/>
              <a:t>Pilot study and hypothesis supported by literature review</a:t>
            </a:r>
          </a:p>
          <a:p>
            <a:pPr indent="-228600" lvl="0" marL="457200" rtl="0">
              <a:spcBef>
                <a:spcPts val="0"/>
              </a:spcBef>
              <a:buChar char="-"/>
            </a:pPr>
            <a:r>
              <a:rPr lang="en"/>
              <a:t>Pilot study and hypothesis supported by findings</a:t>
            </a:r>
          </a:p>
          <a:p>
            <a:pPr indent="-228600" lvl="0" marL="457200" rtl="0">
              <a:spcBef>
                <a:spcPts val="0"/>
              </a:spcBef>
              <a:buChar char="-"/>
            </a:pPr>
            <a:r>
              <a:rPr lang="en"/>
              <a:t>More surveys</a:t>
            </a:r>
          </a:p>
          <a:p>
            <a:pPr indent="-228600" lvl="0" marL="457200" rtl="0">
              <a:spcBef>
                <a:spcPts val="0"/>
              </a:spcBef>
              <a:buChar char="-"/>
            </a:pPr>
            <a:r>
              <a:rPr lang="en"/>
              <a:t>Fewer questions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292850"/>
            <a:ext cx="8520599" cy="3411599"/>
          </a:xfrm>
          <a:prstGeom prst="rect">
            <a:avLst/>
          </a:prstGeom>
        </p:spPr>
        <p:txBody>
          <a:bodyPr anchorCtr="0" anchor="t" bIns="91425" lIns="91425" rIns="91425" tIns="91425">
            <a:noAutofit/>
          </a:bodyPr>
          <a:lstStyle/>
          <a:p>
            <a:pPr>
              <a:spcBef>
                <a:spcPts val="0"/>
              </a:spcBef>
              <a:buNone/>
            </a:pPr>
            <a:r>
              <a:rPr lang="en" sz="9600"/>
              <a:t>questions?</a:t>
            </a:r>
          </a:p>
        </p:txBody>
      </p:sp>
      <p:pic>
        <p:nvPicPr>
          <p:cNvPr id="128" name="Shape 128"/>
          <p:cNvPicPr preferRelativeResize="0"/>
          <p:nvPr/>
        </p:nvPicPr>
        <p:blipFill>
          <a:blip r:embed="rId3">
            <a:alphaModFix/>
          </a:blip>
          <a:stretch>
            <a:fillRect/>
          </a:stretch>
        </p:blipFill>
        <p:spPr>
          <a:xfrm>
            <a:off x="6694725" y="185450"/>
            <a:ext cx="2057400" cy="47625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Image citations</a:t>
            </a:r>
          </a:p>
        </p:txBody>
      </p:sp>
      <p:sp>
        <p:nvSpPr>
          <p:cNvPr id="134" name="Shape 134"/>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lnSpc>
                <a:spcPct val="100000"/>
              </a:lnSpc>
              <a:spcBef>
                <a:spcPts val="0"/>
              </a:spcBef>
              <a:spcAft>
                <a:spcPts val="0"/>
              </a:spcAft>
              <a:buNone/>
            </a:pPr>
            <a:r>
              <a:rPr lang="en" sz="1200" u="sng">
                <a:solidFill>
                  <a:srgbClr val="000000"/>
                </a:solidFill>
                <a:latin typeface="Arial"/>
                <a:ea typeface="Arial"/>
                <a:cs typeface="Arial"/>
                <a:sym typeface="Arial"/>
                <a:hlinkClick r:id="rId3"/>
              </a:rPr>
              <a:t>http://assets.nydailynews.com/polopoly_fs/1.1378161!/img/httpImage/image.jpg_gen/derivatives/article_970/cap-crunch.jpg</a:t>
            </a:r>
          </a:p>
          <a:p>
            <a:pPr rtl="0">
              <a:lnSpc>
                <a:spcPct val="100000"/>
              </a:lnSpc>
              <a:spcBef>
                <a:spcPts val="0"/>
              </a:spcBef>
              <a:spcAft>
                <a:spcPts val="0"/>
              </a:spcAft>
              <a:buNone/>
            </a:pPr>
            <a:r>
              <a:rPr lang="en" sz="1200" u="sng">
                <a:solidFill>
                  <a:srgbClr val="000000"/>
                </a:solidFill>
                <a:latin typeface="Arial"/>
                <a:ea typeface="Arial"/>
                <a:cs typeface="Arial"/>
                <a:sym typeface="Arial"/>
                <a:hlinkClick r:id="rId4"/>
              </a:rPr>
              <a:t>http://vignette2.wikia.nocookie.net/mms/images/7/76/M%26M_spokescandies.jpg/revision/20131110152857</a:t>
            </a:r>
          </a:p>
          <a:p>
            <a:pPr rtl="0">
              <a:lnSpc>
                <a:spcPct val="100000"/>
              </a:lnSpc>
              <a:spcBef>
                <a:spcPts val="0"/>
              </a:spcBef>
              <a:spcAft>
                <a:spcPts val="0"/>
              </a:spcAft>
              <a:buNone/>
            </a:pPr>
            <a:r>
              <a:rPr lang="en" sz="1200" u="sng">
                <a:solidFill>
                  <a:srgbClr val="000000"/>
                </a:solidFill>
                <a:latin typeface="Arial"/>
                <a:ea typeface="Arial"/>
                <a:cs typeface="Arial"/>
                <a:sym typeface="Arial"/>
                <a:hlinkClick r:id="rId5"/>
              </a:rPr>
              <a:t>https://s3.amazonaws.com/rapgenius/tony-tiger.jpg</a:t>
            </a:r>
          </a:p>
          <a:p>
            <a:pPr rtl="0">
              <a:lnSpc>
                <a:spcPct val="100000"/>
              </a:lnSpc>
              <a:spcBef>
                <a:spcPts val="0"/>
              </a:spcBef>
              <a:spcAft>
                <a:spcPts val="0"/>
              </a:spcAft>
              <a:buNone/>
            </a:pPr>
            <a:r>
              <a:rPr lang="en" sz="1200" u="sng">
                <a:solidFill>
                  <a:srgbClr val="000000"/>
                </a:solidFill>
                <a:latin typeface="Arial"/>
                <a:ea typeface="Arial"/>
                <a:cs typeface="Arial"/>
                <a:sym typeface="Arial"/>
                <a:hlinkClick r:id="rId6"/>
              </a:rPr>
              <a:t>http://static01.nyt.com/images/2010/11/08/business/adco2/adco2-popup-v2.jpg</a:t>
            </a:r>
          </a:p>
          <a:p>
            <a:pPr rtl="0">
              <a:lnSpc>
                <a:spcPct val="100000"/>
              </a:lnSpc>
              <a:spcBef>
                <a:spcPts val="0"/>
              </a:spcBef>
              <a:spcAft>
                <a:spcPts val="0"/>
              </a:spcAft>
              <a:buNone/>
            </a:pPr>
            <a:r>
              <a:rPr lang="en" sz="1200" u="sng">
                <a:solidFill>
                  <a:srgbClr val="000000"/>
                </a:solidFill>
                <a:latin typeface="Arial"/>
                <a:ea typeface="Arial"/>
                <a:cs typeface="Arial"/>
                <a:sym typeface="Arial"/>
                <a:hlinkClick r:id="rId7"/>
              </a:rPr>
              <a:t>http://www.davronmarketing.com/wp-content/uploads/blog-images/branding-matters.png</a:t>
            </a:r>
          </a:p>
          <a:p>
            <a:pPr rtl="0">
              <a:lnSpc>
                <a:spcPct val="100000"/>
              </a:lnSpc>
              <a:spcBef>
                <a:spcPts val="0"/>
              </a:spcBef>
              <a:spcAft>
                <a:spcPts val="0"/>
              </a:spcAft>
              <a:buNone/>
            </a:pPr>
            <a:r>
              <a:t/>
            </a:r>
            <a:endParaRPr sz="1200">
              <a:solidFill>
                <a:srgbClr val="000000"/>
              </a:solidFill>
              <a:latin typeface="Arial"/>
              <a:ea typeface="Arial"/>
              <a:cs typeface="Arial"/>
              <a:sym typeface="Arial"/>
            </a:endParaRP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Pilot Question &amp; Hypothesis</a:t>
            </a:r>
          </a:p>
        </p:txBody>
      </p:sp>
      <p:sp>
        <p:nvSpPr>
          <p:cNvPr id="62" name="Shape 62"/>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n"/>
              <a:t>How does the use of a spokes-characters affect the persuasiveness of advertising?</a:t>
            </a:r>
          </a:p>
          <a:p>
            <a:pPr>
              <a:spcBef>
                <a:spcPts val="0"/>
              </a:spcBef>
              <a:buNone/>
            </a:pPr>
            <a:r>
              <a:rPr lang="en"/>
              <a:t>Through their personality traits, physical characteristics and advertisements aimed at children, spokes-characters persuade consumers into action and elicit brand loyalty.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Branding </a:t>
            </a:r>
          </a:p>
        </p:txBody>
      </p:sp>
      <p:sp>
        <p:nvSpPr>
          <p:cNvPr id="68" name="Shape 68"/>
          <p:cNvSpPr txBox="1"/>
          <p:nvPr>
            <p:ph idx="1" type="body"/>
          </p:nvPr>
        </p:nvSpPr>
        <p:spPr>
          <a:xfrm>
            <a:off x="311700" y="1228675"/>
            <a:ext cx="3005399" cy="3340199"/>
          </a:xfrm>
          <a:prstGeom prst="rect">
            <a:avLst/>
          </a:prstGeom>
        </p:spPr>
        <p:txBody>
          <a:bodyPr anchorCtr="0" anchor="t" bIns="91425" lIns="91425" rIns="91425" tIns="91425">
            <a:noAutofit/>
          </a:bodyPr>
          <a:lstStyle/>
          <a:p>
            <a:pPr indent="-228600" lvl="0" marL="457200">
              <a:spcBef>
                <a:spcPts val="0"/>
              </a:spcBef>
              <a:buChar char="-"/>
            </a:pPr>
            <a:r>
              <a:rPr lang="en"/>
              <a:t>How we decide to buy</a:t>
            </a:r>
          </a:p>
        </p:txBody>
      </p:sp>
      <p:pic>
        <p:nvPicPr>
          <p:cNvPr id="69" name="Shape 69"/>
          <p:cNvPicPr preferRelativeResize="0"/>
          <p:nvPr/>
        </p:nvPicPr>
        <p:blipFill>
          <a:blip r:embed="rId3">
            <a:alphaModFix/>
          </a:blip>
          <a:stretch>
            <a:fillRect/>
          </a:stretch>
        </p:blipFill>
        <p:spPr>
          <a:xfrm>
            <a:off x="2358477" y="0"/>
            <a:ext cx="7711395" cy="51435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What is a spokes-character?</a:t>
            </a:r>
          </a:p>
        </p:txBody>
      </p:sp>
      <p:sp>
        <p:nvSpPr>
          <p:cNvPr id="75" name="Shape 75"/>
          <p:cNvSpPr txBox="1"/>
          <p:nvPr>
            <p:ph idx="1" type="body"/>
          </p:nvPr>
        </p:nvSpPr>
        <p:spPr>
          <a:xfrm>
            <a:off x="83100" y="1228675"/>
            <a:ext cx="6028500" cy="3746999"/>
          </a:xfrm>
          <a:prstGeom prst="rect">
            <a:avLst/>
          </a:prstGeom>
        </p:spPr>
        <p:txBody>
          <a:bodyPr anchorCtr="0" anchor="t" bIns="91425" lIns="91425" rIns="91425" tIns="91425">
            <a:noAutofit/>
          </a:bodyPr>
          <a:lstStyle/>
          <a:p>
            <a:pPr indent="-228600" lvl="0" marL="457200" rtl="0">
              <a:spcBef>
                <a:spcPts val="0"/>
              </a:spcBef>
              <a:buChar char="-"/>
            </a:pPr>
            <a:r>
              <a:rPr lang="en"/>
              <a:t>“Creative elements that promote brand differentiation” (Folse et al., 2012)</a:t>
            </a:r>
          </a:p>
          <a:p>
            <a:pPr indent="-228600" lvl="0" marL="457200" rtl="0">
              <a:spcBef>
                <a:spcPts val="0"/>
              </a:spcBef>
              <a:buChar char="-"/>
            </a:pPr>
            <a:r>
              <a:rPr lang="en"/>
              <a:t>humanlike visual images that can symbolically convey a brand’s attributes, benefits, or personality” (Garretson &amp; Burton. 2005)</a:t>
            </a:r>
          </a:p>
          <a:p>
            <a:pPr indent="-228600" lvl="0" marL="457200" rtl="0">
              <a:spcBef>
                <a:spcPts val="0"/>
              </a:spcBef>
              <a:buChar char="-"/>
            </a:pPr>
            <a:r>
              <a:rPr b="1" lang="en"/>
              <a:t>“an animated being or animated object that is used to promote a product, service, or idea”</a:t>
            </a:r>
            <a:r>
              <a:rPr lang="en"/>
              <a:t> (Phillips &amp; Gyoerick, 2015)</a:t>
            </a:r>
          </a:p>
          <a:p>
            <a:pPr indent="-228600" lvl="0" marL="457200" rtl="0">
              <a:spcBef>
                <a:spcPts val="0"/>
              </a:spcBef>
              <a:buChar char="-"/>
            </a:pPr>
            <a:r>
              <a:rPr lang="en"/>
              <a:t>Original purpose → Modern Purpose</a:t>
            </a:r>
          </a:p>
        </p:txBody>
      </p:sp>
      <p:pic>
        <p:nvPicPr>
          <p:cNvPr id="76" name="Shape 76"/>
          <p:cNvPicPr preferRelativeResize="0"/>
          <p:nvPr/>
        </p:nvPicPr>
        <p:blipFill>
          <a:blip r:embed="rId3">
            <a:alphaModFix/>
          </a:blip>
          <a:stretch>
            <a:fillRect/>
          </a:stretch>
        </p:blipFill>
        <p:spPr>
          <a:xfrm>
            <a:off x="6111600" y="585450"/>
            <a:ext cx="2906500" cy="38753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Dimensions of a spokes-character</a:t>
            </a:r>
          </a:p>
        </p:txBody>
      </p:sp>
      <p:sp>
        <p:nvSpPr>
          <p:cNvPr id="82" name="Shape 82"/>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har char="-"/>
            </a:pPr>
            <a:r>
              <a:rPr lang="en"/>
              <a:t>Personality traits</a:t>
            </a:r>
          </a:p>
          <a:p>
            <a:pPr indent="-228600" lvl="0" marL="457200" rtl="0">
              <a:spcBef>
                <a:spcPts val="0"/>
              </a:spcBef>
              <a:buChar char="-"/>
            </a:pPr>
            <a:r>
              <a:rPr lang="en"/>
              <a:t>Physical Characteristics</a:t>
            </a:r>
          </a:p>
          <a:p>
            <a:pPr indent="-228600" lvl="0" marL="457200">
              <a:spcBef>
                <a:spcPts val="0"/>
              </a:spcBef>
              <a:buChar char="-"/>
            </a:pPr>
            <a:r>
              <a:rPr lang="en"/>
              <a:t>Advertisements aimed at children</a:t>
            </a:r>
          </a:p>
        </p:txBody>
      </p:sp>
      <p:sp>
        <p:nvSpPr>
          <p:cNvPr id="83" name="Shape 83"/>
          <p:cNvSpPr txBox="1"/>
          <p:nvPr/>
        </p:nvSpPr>
        <p:spPr>
          <a:xfrm>
            <a:off x="-26425" y="4509025"/>
            <a:ext cx="4303799" cy="517199"/>
          </a:xfrm>
          <a:prstGeom prst="rect">
            <a:avLst/>
          </a:prstGeom>
          <a:noFill/>
          <a:ln>
            <a:noFill/>
          </a:ln>
        </p:spPr>
        <p:txBody>
          <a:bodyPr anchorCtr="0" anchor="t" bIns="91425" lIns="91425" rIns="91425" tIns="91425">
            <a:noAutofit/>
          </a:bodyPr>
          <a:lstStyle/>
          <a:p>
            <a:pPr>
              <a:spcBef>
                <a:spcPts val="0"/>
              </a:spcBef>
              <a:buNone/>
            </a:pPr>
            <a:r>
              <a:t/>
            </a:r>
            <a:endParaRPr sz="900"/>
          </a:p>
        </p:txBody>
      </p:sp>
      <p:pic>
        <p:nvPicPr>
          <p:cNvPr id="84" name="Shape 84"/>
          <p:cNvPicPr preferRelativeResize="0"/>
          <p:nvPr/>
        </p:nvPicPr>
        <p:blipFill>
          <a:blip r:embed="rId3">
            <a:alphaModFix/>
          </a:blip>
          <a:stretch>
            <a:fillRect/>
          </a:stretch>
        </p:blipFill>
        <p:spPr>
          <a:xfrm>
            <a:off x="5711525" y="461874"/>
            <a:ext cx="3120776" cy="4455949"/>
          </a:xfrm>
          <a:prstGeom prst="rect">
            <a:avLst/>
          </a:prstGeom>
          <a:noFill/>
          <a:ln>
            <a:noFill/>
          </a:ln>
        </p:spPr>
      </p:pic>
      <p:pic>
        <p:nvPicPr>
          <p:cNvPr id="85" name="Shape 85"/>
          <p:cNvPicPr preferRelativeResize="0"/>
          <p:nvPr/>
        </p:nvPicPr>
        <p:blipFill>
          <a:blip r:embed="rId4">
            <a:alphaModFix/>
          </a:blip>
          <a:stretch>
            <a:fillRect/>
          </a:stretch>
        </p:blipFill>
        <p:spPr>
          <a:xfrm>
            <a:off x="112400" y="3260300"/>
            <a:ext cx="5433724" cy="1679473"/>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Elaboration Likelihood Model</a:t>
            </a:r>
          </a:p>
        </p:txBody>
      </p:sp>
      <p:sp>
        <p:nvSpPr>
          <p:cNvPr id="91" name="Shape 9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Char char="-"/>
            </a:pPr>
            <a:r>
              <a:rPr lang="en"/>
              <a:t>Cacioppo and Petty, 1979</a:t>
            </a:r>
          </a:p>
          <a:p>
            <a:pPr indent="-228600" lvl="0" marL="457200" rtl="0">
              <a:spcBef>
                <a:spcPts val="0"/>
              </a:spcBef>
              <a:buChar char="-"/>
            </a:pPr>
            <a:r>
              <a:rPr lang="en"/>
              <a:t>Peripheral route of persuasion</a:t>
            </a:r>
          </a:p>
          <a:p>
            <a:pPr indent="-228600" lvl="1" marL="914400" rtl="0">
              <a:spcBef>
                <a:spcPts val="0"/>
              </a:spcBef>
              <a:buChar char="-"/>
            </a:pPr>
            <a:r>
              <a:rPr lang="en"/>
              <a:t>emotions</a:t>
            </a:r>
          </a:p>
          <a:p>
            <a:pPr indent="-228600" lvl="0" marL="457200" rtl="0">
              <a:spcBef>
                <a:spcPts val="0"/>
              </a:spcBef>
              <a:buChar char="-"/>
            </a:pPr>
            <a:r>
              <a:rPr lang="en"/>
              <a:t>Persuasion tactics</a:t>
            </a:r>
          </a:p>
          <a:p>
            <a:pPr indent="-228600" lvl="0" marL="457200">
              <a:spcBef>
                <a:spcPts val="0"/>
              </a:spcBef>
              <a:buChar char="-"/>
            </a:pPr>
            <a:r>
              <a:rPr lang="en"/>
              <a:t>Peripheral messages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Methodology</a:t>
            </a:r>
          </a:p>
        </p:txBody>
      </p:sp>
      <p:sp>
        <p:nvSpPr>
          <p:cNvPr id="97" name="Shape 97"/>
          <p:cNvSpPr txBox="1"/>
          <p:nvPr>
            <p:ph idx="1" type="body"/>
          </p:nvPr>
        </p:nvSpPr>
        <p:spPr>
          <a:xfrm>
            <a:off x="311700" y="1228675"/>
            <a:ext cx="4260299" cy="3340199"/>
          </a:xfrm>
          <a:prstGeom prst="rect">
            <a:avLst/>
          </a:prstGeom>
        </p:spPr>
        <p:txBody>
          <a:bodyPr anchorCtr="0" anchor="t" bIns="91425" lIns="91425" rIns="91425" tIns="91425">
            <a:noAutofit/>
          </a:bodyPr>
          <a:lstStyle/>
          <a:p>
            <a:pPr indent="-228600" lvl="0" marL="457200" rtl="0">
              <a:spcBef>
                <a:spcPts val="0"/>
              </a:spcBef>
              <a:buChar char="-"/>
            </a:pPr>
            <a:r>
              <a:rPr lang="en"/>
              <a:t>convenience sampling</a:t>
            </a:r>
          </a:p>
          <a:p>
            <a:pPr indent="-228600" lvl="0" marL="457200" rtl="0">
              <a:spcBef>
                <a:spcPts val="0"/>
              </a:spcBef>
              <a:buChar char="-"/>
            </a:pPr>
            <a:r>
              <a:rPr lang="en"/>
              <a:t>56 surveyed</a:t>
            </a:r>
          </a:p>
          <a:p>
            <a:pPr indent="-228600" lvl="1" marL="914400" rtl="0">
              <a:spcBef>
                <a:spcPts val="0"/>
              </a:spcBef>
              <a:buChar char="-"/>
            </a:pPr>
            <a:r>
              <a:rPr lang="en"/>
              <a:t>56% female, 44% male</a:t>
            </a:r>
          </a:p>
          <a:p>
            <a:pPr indent="-228600" lvl="1" marL="914400" rtl="0">
              <a:spcBef>
                <a:spcPts val="0"/>
              </a:spcBef>
              <a:buChar char="-"/>
            </a:pPr>
            <a:r>
              <a:rPr lang="en"/>
              <a:t>80% aged 19-21, 16% aged 22-24, 4% aged 31+</a:t>
            </a:r>
          </a:p>
          <a:p>
            <a:pPr indent="-228600" lvl="0" marL="457200" rtl="0">
              <a:spcBef>
                <a:spcPts val="0"/>
              </a:spcBef>
              <a:buChar char="-"/>
            </a:pPr>
            <a:r>
              <a:rPr lang="en"/>
              <a:t>total questions:</a:t>
            </a:r>
          </a:p>
          <a:p>
            <a:pPr indent="-228600" lvl="1" marL="914400" rtl="0">
              <a:spcBef>
                <a:spcPts val="0"/>
              </a:spcBef>
              <a:buChar char="-"/>
            </a:pPr>
            <a:r>
              <a:rPr lang="en"/>
              <a:t>18 scale</a:t>
            </a:r>
          </a:p>
          <a:p>
            <a:pPr indent="-228600" lvl="1" marL="914400" rtl="0">
              <a:spcBef>
                <a:spcPts val="0"/>
              </a:spcBef>
              <a:buChar char="-"/>
            </a:pPr>
            <a:r>
              <a:rPr lang="en"/>
              <a:t>3 nominal</a:t>
            </a:r>
          </a:p>
          <a:p>
            <a:pPr indent="-228600" lvl="0" marL="457200">
              <a:spcBef>
                <a:spcPts val="0"/>
              </a:spcBef>
              <a:buChar char="-"/>
            </a:pPr>
            <a:r>
              <a:rPr lang="en"/>
              <a:t>Frequencies, descriptives, crosstabs and Cronbach’s alpha coefficients were run</a:t>
            </a:r>
          </a:p>
        </p:txBody>
      </p:sp>
      <p:sp>
        <p:nvSpPr>
          <p:cNvPr id="98" name="Shape 98"/>
          <p:cNvSpPr txBox="1"/>
          <p:nvPr>
            <p:ph idx="2" type="body"/>
          </p:nvPr>
        </p:nvSpPr>
        <p:spPr>
          <a:xfrm>
            <a:off x="4572000" y="1228675"/>
            <a:ext cx="4260299" cy="3431400"/>
          </a:xfrm>
          <a:prstGeom prst="rect">
            <a:avLst/>
          </a:prstGeom>
        </p:spPr>
        <p:txBody>
          <a:bodyPr anchorCtr="0" anchor="t" bIns="91425" lIns="91425" rIns="91425" tIns="91425">
            <a:noAutofit/>
          </a:bodyPr>
          <a:lstStyle/>
          <a:p>
            <a:pPr indent="-228600" lvl="0" marL="457200" rtl="0">
              <a:spcBef>
                <a:spcPts val="0"/>
              </a:spcBef>
              <a:buChar char="-"/>
            </a:pPr>
            <a:r>
              <a:rPr lang="en"/>
              <a:t>Scale question categories</a:t>
            </a:r>
          </a:p>
          <a:p>
            <a:pPr indent="-342900" lvl="1" marL="914400" marR="0" rtl="0" algn="l">
              <a:lnSpc>
                <a:spcPct val="115000"/>
              </a:lnSpc>
              <a:spcBef>
                <a:spcPts val="0"/>
              </a:spcBef>
              <a:spcAft>
                <a:spcPts val="1600"/>
              </a:spcAft>
              <a:buClr>
                <a:schemeClr val="dk2"/>
              </a:buClr>
              <a:buSzPct val="100000"/>
              <a:buFont typeface="Source Code Pro"/>
              <a:buChar char="-"/>
            </a:pPr>
            <a:r>
              <a:rPr lang="en"/>
              <a:t>Theory questions</a:t>
            </a:r>
          </a:p>
          <a:p>
            <a:pPr indent="-228600" lvl="1" marL="914400" marR="0" rtl="0" algn="l">
              <a:lnSpc>
                <a:spcPct val="115000"/>
              </a:lnSpc>
              <a:spcBef>
                <a:spcPts val="0"/>
              </a:spcBef>
              <a:spcAft>
                <a:spcPts val="1600"/>
              </a:spcAft>
              <a:buChar char="-"/>
            </a:pPr>
            <a:r>
              <a:rPr lang="en"/>
              <a:t>RQ questions</a:t>
            </a:r>
          </a:p>
          <a:p>
            <a:pPr indent="-228600" lvl="1" marL="914400" marR="0" rtl="0" algn="l">
              <a:lnSpc>
                <a:spcPct val="115000"/>
              </a:lnSpc>
              <a:spcBef>
                <a:spcPts val="0"/>
              </a:spcBef>
              <a:spcAft>
                <a:spcPts val="1600"/>
              </a:spcAft>
              <a:buChar char="-"/>
            </a:pPr>
            <a:r>
              <a:rPr lang="en"/>
              <a:t>Hypothesis questions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Frequencies</a:t>
            </a:r>
          </a:p>
        </p:txBody>
      </p:sp>
      <p:sp>
        <p:nvSpPr>
          <p:cNvPr id="104" name="Shape 104"/>
          <p:cNvSpPr txBox="1"/>
          <p:nvPr>
            <p:ph idx="1" type="body"/>
          </p:nvPr>
        </p:nvSpPr>
        <p:spPr>
          <a:xfrm>
            <a:off x="311700" y="1093850"/>
            <a:ext cx="8520599" cy="3923699"/>
          </a:xfrm>
          <a:prstGeom prst="rect">
            <a:avLst/>
          </a:prstGeom>
        </p:spPr>
        <p:txBody>
          <a:bodyPr anchorCtr="0" anchor="t" bIns="91425" lIns="91425" rIns="91425" tIns="91425">
            <a:noAutofit/>
          </a:bodyPr>
          <a:lstStyle/>
          <a:p>
            <a:pPr indent="-228600" lvl="0" marL="457200" rtl="0">
              <a:spcBef>
                <a:spcPts val="0"/>
              </a:spcBef>
              <a:buChar char="-"/>
            </a:pPr>
            <a:r>
              <a:rPr lang="en"/>
              <a:t>47% of respondents agree that they are loyal to brands</a:t>
            </a:r>
          </a:p>
          <a:p>
            <a:pPr indent="-228600" lvl="1" marL="914400" rtl="0">
              <a:spcBef>
                <a:spcPts val="0"/>
              </a:spcBef>
              <a:buChar char="-"/>
            </a:pPr>
            <a:r>
              <a:rPr lang="en"/>
              <a:t>Apple, Nike, Kellogg, hygiene products</a:t>
            </a:r>
          </a:p>
          <a:p>
            <a:pPr indent="-228600" lvl="0" marL="457200" rtl="0">
              <a:spcBef>
                <a:spcPts val="0"/>
              </a:spcBef>
              <a:buChar char="-"/>
            </a:pPr>
            <a:r>
              <a:rPr lang="en" sz="1800"/>
              <a:t>45% of participants strongly agree that they have remained loyal to brands since their youth</a:t>
            </a:r>
          </a:p>
          <a:p>
            <a:pPr indent="-228600" lvl="2" marL="1371600" rtl="0">
              <a:spcBef>
                <a:spcPts val="0"/>
              </a:spcBef>
              <a:buChar char="-"/>
            </a:pPr>
            <a:r>
              <a:rPr lang="en"/>
              <a:t>Cheerios, Lucky Charms, Frosted Flakes and Coca-Cola</a:t>
            </a:r>
          </a:p>
          <a:p>
            <a:pPr indent="-228600" lvl="0" marL="457200" rtl="0">
              <a:spcBef>
                <a:spcPts val="0"/>
              </a:spcBef>
              <a:buChar char="-"/>
            </a:pPr>
            <a:r>
              <a:rPr lang="en"/>
              <a:t>71% of participants agree that a spokes-character can facilitate the success of a product</a:t>
            </a:r>
          </a:p>
          <a:p>
            <a:pPr indent="-228600" lvl="0" marL="457200" rtl="0">
              <a:spcBef>
                <a:spcPts val="0"/>
              </a:spcBef>
              <a:buChar char="-"/>
            </a:pPr>
            <a:r>
              <a:rPr lang="en"/>
              <a:t>55% agree that a character needs to be sincere and have energy</a:t>
            </a:r>
          </a:p>
          <a:p>
            <a:pPr indent="-228600" lvl="0" marL="457200" rtl="0">
              <a:spcBef>
                <a:spcPts val="0"/>
              </a:spcBef>
              <a:buChar char="-"/>
            </a:pPr>
            <a:r>
              <a:rPr lang="en"/>
              <a:t>33% agree that a character can make someone like the product, but 50% responded neutrally when asked if the character could make you trust the product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Descriptives</a:t>
            </a:r>
          </a:p>
        </p:txBody>
      </p:sp>
      <p:sp>
        <p:nvSpPr>
          <p:cNvPr id="110" name="Shape 110"/>
          <p:cNvSpPr txBox="1"/>
          <p:nvPr>
            <p:ph idx="1" type="body"/>
          </p:nvPr>
        </p:nvSpPr>
        <p:spPr>
          <a:xfrm>
            <a:off x="311700" y="1228675"/>
            <a:ext cx="8520599" cy="2874899"/>
          </a:xfrm>
          <a:prstGeom prst="rect">
            <a:avLst/>
          </a:prstGeom>
        </p:spPr>
        <p:txBody>
          <a:bodyPr anchorCtr="0" anchor="t" bIns="91425" lIns="91425" rIns="91425" tIns="91425">
            <a:noAutofit/>
          </a:bodyPr>
          <a:lstStyle/>
          <a:p>
            <a:pPr indent="-228600" lvl="0" marL="457200" rtl="0">
              <a:spcBef>
                <a:spcPts val="0"/>
              </a:spcBef>
              <a:buChar char="-"/>
            </a:pPr>
            <a:r>
              <a:rPr lang="en"/>
              <a:t>Minimums &amp; Maximums</a:t>
            </a:r>
          </a:p>
          <a:p>
            <a:pPr indent="-228600" lvl="1" marL="914400" rtl="0">
              <a:spcBef>
                <a:spcPts val="0"/>
              </a:spcBef>
              <a:buChar char="-"/>
            </a:pPr>
            <a:r>
              <a:rPr lang="en"/>
              <a:t>14/18, min 1 and max 5</a:t>
            </a:r>
          </a:p>
          <a:p>
            <a:pPr indent="-228600" lvl="1" marL="914400" rtl="0">
              <a:spcBef>
                <a:spcPts val="0"/>
              </a:spcBef>
              <a:buChar char="-"/>
            </a:pPr>
            <a:r>
              <a:rPr lang="en"/>
              <a:t>3/18, min 2 and max 5</a:t>
            </a:r>
          </a:p>
          <a:p>
            <a:pPr indent="-228600" lvl="1" marL="914400" rtl="0">
              <a:spcBef>
                <a:spcPts val="0"/>
              </a:spcBef>
              <a:buChar char="-"/>
            </a:pPr>
            <a:r>
              <a:rPr lang="en"/>
              <a:t>1/18, min 3 and max 5</a:t>
            </a:r>
          </a:p>
          <a:p>
            <a:pPr indent="-228600" lvl="1" marL="914400" rtl="0">
              <a:spcBef>
                <a:spcPts val="0"/>
              </a:spcBef>
              <a:buChar char="-"/>
            </a:pPr>
            <a:r>
              <a:rPr lang="en"/>
              <a:t>Mean: 2.89 to 5.52</a:t>
            </a:r>
          </a:p>
          <a:p>
            <a:pPr indent="0" lvl="0" marL="457200" rtl="0">
              <a:spcBef>
                <a:spcPts val="0"/>
              </a:spcBef>
              <a:buNone/>
            </a:pPr>
            <a:r>
              <a:t/>
            </a:r>
            <a:endParaRPr/>
          </a:p>
          <a:p>
            <a:pPr indent="-228600" lvl="0" marL="457200" rtl="0">
              <a:spcBef>
                <a:spcPts val="0"/>
              </a:spcBef>
              <a:buChar char="-"/>
            </a:pPr>
            <a:r>
              <a:rPr lang="en"/>
              <a:t>Standard Deviation</a:t>
            </a:r>
          </a:p>
          <a:p>
            <a:pPr indent="-228600" lvl="1" marL="914400" rtl="0">
              <a:spcBef>
                <a:spcPts val="0"/>
              </a:spcBef>
              <a:buChar char="-"/>
            </a:pPr>
            <a:r>
              <a:rPr lang="en"/>
              <a:t>12/18, consistent, .501 to .999</a:t>
            </a:r>
          </a:p>
          <a:p>
            <a:pPr indent="-228600" lvl="1" marL="914400">
              <a:spcBef>
                <a:spcPts val="0"/>
              </a:spcBef>
              <a:buChar char="-"/>
            </a:pPr>
            <a:r>
              <a:rPr lang="en"/>
              <a:t>6/18, inconsistent, 1.003 to 1.119</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